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 Thin"/>
      <p:regular r:id="rId27"/>
      <p:bold r:id="rId28"/>
      <p:italic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3" roundtripDataSignature="AMtx7mjSccqSi3TP4EmStkGrm9EJelM4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Thin-bold.fntdata"/><Relationship Id="rId27" Type="http://schemas.openxmlformats.org/officeDocument/2006/relationships/font" Target="fonts/RobotoThi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Thin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Thin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Medium-italic.fntdata"/><Relationship Id="rId10" Type="http://schemas.openxmlformats.org/officeDocument/2006/relationships/slide" Target="slides/slide5.xml"/><Relationship Id="rId32" Type="http://schemas.openxmlformats.org/officeDocument/2006/relationships/font" Target="fonts/RobotoMedium-bold.fntdata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font" Target="fonts/Roboto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HelveticaNeue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2e32049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" name="Google Shape;52;g3a2e32049d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90e4e5616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90e4e5616c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562dd1b1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14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</a:rPr>
              <a:t>Overview of what has been designed, tested, and validated for each subsystem for the project. (this is </a:t>
            </a:r>
            <a:r>
              <a:rPr b="1" lang="en-US" sz="3200" u="sng">
                <a:solidFill>
                  <a:schemeClr val="dk1"/>
                </a:solidFill>
              </a:rPr>
              <a:t>NOT</a:t>
            </a:r>
            <a:r>
              <a:rPr lang="en-US" sz="3200">
                <a:solidFill>
                  <a:schemeClr val="dk1"/>
                </a:solidFill>
              </a:rPr>
              <a:t> a progress update, but rather a summary of what you have accomplished in 403).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a562dd1b16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4a03669a5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a4a03669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44b2b59a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14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</a:rPr>
              <a:t>Overview of what has been designed, tested, and validated for each subsystem for the project. (this is </a:t>
            </a:r>
            <a:r>
              <a:rPr b="1" lang="en-US" sz="3200" u="sng">
                <a:solidFill>
                  <a:schemeClr val="dk1"/>
                </a:solidFill>
              </a:rPr>
              <a:t>NOT</a:t>
            </a:r>
            <a:r>
              <a:rPr lang="en-US" sz="3200">
                <a:solidFill>
                  <a:schemeClr val="dk1"/>
                </a:solidFill>
              </a:rPr>
              <a:t> a progress update, but rather a summary of what you have accomplished in 403).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a44b2b59aa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a44b2b59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US" sz="3200" u="sng">
                <a:solidFill>
                  <a:schemeClr val="dk1"/>
                </a:solidFill>
              </a:rPr>
              <a:t>Show data </a:t>
            </a:r>
            <a:r>
              <a:rPr lang="en-US" sz="3200">
                <a:solidFill>
                  <a:schemeClr val="dk1"/>
                </a:solidFill>
              </a:rPr>
              <a:t>collected and measured and/or simulated results (2 slides per subsystem)</a:t>
            </a:r>
            <a:endParaRPr sz="3200">
              <a:solidFill>
                <a:schemeClr val="dk1"/>
              </a:solidFill>
            </a:endParaRPr>
          </a:p>
          <a:p>
            <a:pPr indent="-3492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>
                <a:solidFill>
                  <a:schemeClr val="dk1"/>
                </a:solidFill>
              </a:rPr>
              <a:t>Try to avoid screens of code</a:t>
            </a:r>
            <a:endParaRPr sz="2800">
              <a:solidFill>
                <a:schemeClr val="dk1"/>
              </a:solidFill>
            </a:endParaRPr>
          </a:p>
          <a:p>
            <a:pPr indent="-3492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>
                <a:solidFill>
                  <a:schemeClr val="dk1"/>
                </a:solidFill>
              </a:rPr>
              <a:t>Save demo material for your project demo (video captures, storyboards, bench test pictures, etc.)</a:t>
            </a:r>
            <a:endParaRPr/>
          </a:p>
        </p:txBody>
      </p:sp>
      <p:sp>
        <p:nvSpPr>
          <p:cNvPr id="242" name="Google Shape;242;g3a44b2b59a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a54788cb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>
                <a:solidFill>
                  <a:schemeClr val="dk1"/>
                </a:solidFill>
              </a:rPr>
              <a:t>Summarize what remains to be completed for your subsystem design, assembly, test, and validation by Project Demo date.</a:t>
            </a:r>
            <a:endParaRPr sz="1200">
              <a:solidFill>
                <a:schemeClr val="dk1"/>
              </a:solidFill>
            </a:endParaRPr>
          </a:p>
          <a:p>
            <a:pPr indent="-215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>
                <a:solidFill>
                  <a:schemeClr val="dk1"/>
                </a:solidFill>
              </a:rPr>
              <a:t>Summarize what key design activity from each subsystem will be completed in 404 (eg. fabrication and assembly of final PCB, full ML model training, in-situ sensor calibration, enclosure design and fabrication, mount 3d-printing)</a:t>
            </a:r>
            <a:endParaRPr sz="1200"/>
          </a:p>
        </p:txBody>
      </p:sp>
      <p:sp>
        <p:nvSpPr>
          <p:cNvPr id="252" name="Google Shape;252;g3a54788cbb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44b2b59a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14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</a:rPr>
              <a:t>Overview of what has been designed, tested, and validated for each subsystem for the project. (this is </a:t>
            </a:r>
            <a:r>
              <a:rPr b="1" lang="en-US" sz="3200" u="sng">
                <a:solidFill>
                  <a:schemeClr val="dk1"/>
                </a:solidFill>
              </a:rPr>
              <a:t>NOT</a:t>
            </a:r>
            <a:r>
              <a:rPr lang="en-US" sz="3200">
                <a:solidFill>
                  <a:schemeClr val="dk1"/>
                </a:solidFill>
              </a:rPr>
              <a:t> a progress update, but rather a summary of what you have accomplished in 403).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a44b2b59aa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44b2b59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US" sz="3200" u="sng">
                <a:solidFill>
                  <a:schemeClr val="dk1"/>
                </a:solidFill>
              </a:rPr>
              <a:t>Show data </a:t>
            </a:r>
            <a:r>
              <a:rPr lang="en-US" sz="3200">
                <a:solidFill>
                  <a:schemeClr val="dk1"/>
                </a:solidFill>
              </a:rPr>
              <a:t>collected and measured and/or simulated results (2 slides per subsystem)</a:t>
            </a:r>
            <a:endParaRPr sz="3200">
              <a:solidFill>
                <a:schemeClr val="dk1"/>
              </a:solidFill>
            </a:endParaRPr>
          </a:p>
          <a:p>
            <a:pPr indent="-3492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>
                <a:solidFill>
                  <a:schemeClr val="dk1"/>
                </a:solidFill>
              </a:rPr>
              <a:t>Try to avoid screens of code</a:t>
            </a:r>
            <a:endParaRPr sz="2800">
              <a:solidFill>
                <a:schemeClr val="dk1"/>
              </a:solidFill>
            </a:endParaRPr>
          </a:p>
          <a:p>
            <a:pPr indent="-3492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>
                <a:solidFill>
                  <a:schemeClr val="dk1"/>
                </a:solidFill>
              </a:rPr>
              <a:t>Save demo material for your project demo (video captures, storyboards, bench test pictures, etc.)</a:t>
            </a:r>
            <a:endParaRPr/>
          </a:p>
        </p:txBody>
      </p:sp>
      <p:sp>
        <p:nvSpPr>
          <p:cNvPr id="284" name="Google Shape;284;g3a44b2b59aa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54788cb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>
                <a:solidFill>
                  <a:schemeClr val="dk1"/>
                </a:solidFill>
              </a:rPr>
              <a:t>Summarize what remains to be completed for your subsystem design, assembly, test, and validation by Project Demo date.</a:t>
            </a:r>
            <a:endParaRPr sz="1200">
              <a:solidFill>
                <a:schemeClr val="dk1"/>
              </a:solidFill>
            </a:endParaRPr>
          </a:p>
          <a:p>
            <a:pPr indent="-215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>
                <a:solidFill>
                  <a:schemeClr val="dk1"/>
                </a:solidFill>
              </a:rPr>
              <a:t>Summarize what key design activity from each subsystem will be completed in 404 (eg. fabrication and assembly of final PCB, full ML model training, in-situ sensor calibration, enclosure design and fabrication, mount 3d-printing)</a:t>
            </a:r>
            <a:endParaRPr sz="1200"/>
          </a:p>
        </p:txBody>
      </p:sp>
      <p:sp>
        <p:nvSpPr>
          <p:cNvPr id="297" name="Google Shape;297;g3a54788cbb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a2e32049d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Cloud server and database</a:t>
            </a: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This figure should clearly show what HW &amp; SW are being developed / integrated into each subsystem. Some interconnected boxes showing how subsystems will be connected for system.</a:t>
            </a:r>
            <a:endParaRPr sz="2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Owner should be clear … name and color code</a:t>
            </a:r>
            <a:endParaRPr sz="2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Interfaces – arrows between boxes, where known should be labeled…Bluetooth, I2C, Websocket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Push notifications, USB, LORA, …</a:t>
            </a:r>
            <a:endParaRPr sz="2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NOT TOO MUCH DETAIL!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2" name="Google Shape;62;g3a2e32049d3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</a:rPr>
              <a:t>Execution and validation status against plan (2 slides) showing what has been accomplished. Make sure it is clear for plan which subsystems are associated with each milestone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a58f18e6b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</a:rPr>
              <a:t>Execution and validation status against plan (2 slides) showing what has been accomplished. Make sure it is clear for plan which subsystems are associated with each milestone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a58f18e6b5_0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a2e32049d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/>
              <a:t>Good ENGINEERING figure here…eg plot showing the trend of the problem getting worse, figure showing a failed product, good logo for your product, …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3a2e32049d3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34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Overview of what has been designed, tested, and validated for each subsystem for the project. (this is </a:t>
            </a:r>
            <a:r>
              <a:rPr b="1" lang="en-US" sz="2400" u="sng">
                <a:solidFill>
                  <a:schemeClr val="dk1"/>
                </a:solidFill>
              </a:rPr>
              <a:t>NOT</a:t>
            </a:r>
            <a:r>
              <a:rPr lang="en-US" sz="2400">
                <a:solidFill>
                  <a:schemeClr val="dk1"/>
                </a:solidFill>
              </a:rPr>
              <a:t> a progress update, but rather a summary of what you have accomplished in 403).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83" name="Google Shape;83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58f18e6b5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a58f18e6b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b="1" lang="en-US" sz="2500" u="sng">
                <a:solidFill>
                  <a:schemeClr val="dk1"/>
                </a:solidFill>
              </a:rPr>
              <a:t>Show data </a:t>
            </a:r>
            <a:r>
              <a:rPr lang="en-US" sz="2500">
                <a:solidFill>
                  <a:schemeClr val="dk1"/>
                </a:solidFill>
              </a:rPr>
              <a:t>collected and measured and/or simulated results (2 slides per subsystem)</a:t>
            </a:r>
            <a:endParaRPr sz="2500">
              <a:solidFill>
                <a:schemeClr val="dk1"/>
              </a:solidFill>
            </a:endParaRPr>
          </a:p>
          <a:p>
            <a:pPr indent="-30480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 sz="2100">
                <a:solidFill>
                  <a:schemeClr val="dk1"/>
                </a:solidFill>
              </a:rPr>
              <a:t>Try to avoid screens of code</a:t>
            </a:r>
            <a:endParaRPr sz="2100">
              <a:solidFill>
                <a:schemeClr val="dk1"/>
              </a:solidFill>
            </a:endParaRPr>
          </a:p>
          <a:p>
            <a:pPr indent="-30480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 sz="2100">
                <a:solidFill>
                  <a:schemeClr val="dk1"/>
                </a:solidFill>
              </a:rPr>
              <a:t>Save demo material for your project demo (video captures, storyboards, bench test pictures, etc.)</a:t>
            </a:r>
            <a:endParaRPr sz="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2e32049d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b="1" lang="en-US" sz="2300" u="sng">
                <a:solidFill>
                  <a:schemeClr val="dk1"/>
                </a:solidFill>
              </a:rPr>
              <a:t>Show data </a:t>
            </a:r>
            <a:r>
              <a:rPr lang="en-US" sz="2300">
                <a:solidFill>
                  <a:schemeClr val="dk1"/>
                </a:solidFill>
              </a:rPr>
              <a:t>collected and measured and/or simulated results (2 slides per subsystem)</a:t>
            </a:r>
            <a:endParaRPr sz="2300">
              <a:solidFill>
                <a:schemeClr val="dk1"/>
              </a:solidFill>
            </a:endParaRPr>
          </a:p>
          <a:p>
            <a:pPr indent="-29210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en-US" sz="1900">
                <a:solidFill>
                  <a:schemeClr val="dk1"/>
                </a:solidFill>
              </a:rPr>
              <a:t>Try to avoid screens of code</a:t>
            </a:r>
            <a:endParaRPr sz="1900">
              <a:solidFill>
                <a:schemeClr val="dk1"/>
              </a:solidFill>
            </a:endParaRPr>
          </a:p>
          <a:p>
            <a:pPr indent="-29210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en-US" sz="1900">
                <a:solidFill>
                  <a:schemeClr val="dk1"/>
                </a:solidFill>
              </a:rPr>
              <a:t>Save demo material for your project demo (video captures, storyboards, bench test pictures, etc.)</a:t>
            </a:r>
            <a:endParaRPr sz="200"/>
          </a:p>
        </p:txBody>
      </p:sp>
      <p:sp>
        <p:nvSpPr>
          <p:cNvPr id="119" name="Google Shape;119;g3a2e32049d3_0_1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a58f18e6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a58f18e6b5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90e4e561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14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</a:rPr>
              <a:t>Overview of what has been designed, tested, and validated for each subsystem for the project. (this is </a:t>
            </a:r>
            <a:r>
              <a:rPr b="1" lang="en-US" sz="3200" u="sng">
                <a:solidFill>
                  <a:schemeClr val="dk1"/>
                </a:solidFill>
              </a:rPr>
              <a:t>NOT</a:t>
            </a:r>
            <a:r>
              <a:rPr lang="en-US" sz="3200">
                <a:solidFill>
                  <a:schemeClr val="dk1"/>
                </a:solidFill>
              </a:rPr>
              <a:t> a progress update, but rather a summary of what you have accomplished in 403).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90e4e5616c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0e4e5616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90e4e5616c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3969582" y="1597819"/>
            <a:ext cx="4488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3124200" y="2914650"/>
            <a:ext cx="5334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457200" y="1536953"/>
            <a:ext cx="8229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175610"/>
            <a:ext cx="1832900" cy="3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 txBox="1"/>
          <p:nvPr>
            <p:ph idx="1" type="body"/>
          </p:nvPr>
        </p:nvSpPr>
        <p:spPr>
          <a:xfrm>
            <a:off x="457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9"/>
          <p:cNvSpPr txBox="1"/>
          <p:nvPr>
            <p:ph idx="2" type="body"/>
          </p:nvPr>
        </p:nvSpPr>
        <p:spPr>
          <a:xfrm>
            <a:off x="4648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457200" y="217548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457200" y="800226"/>
            <a:ext cx="30084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3575050" y="805290"/>
            <a:ext cx="5111700" cy="3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457200" y="1352888"/>
            <a:ext cx="30084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57200" y="897323"/>
            <a:ext cx="2573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/>
          <p:nvPr>
            <p:ph idx="2" type="pic"/>
          </p:nvPr>
        </p:nvSpPr>
        <p:spPr>
          <a:xfrm>
            <a:off x="3200400" y="897322"/>
            <a:ext cx="5486400" cy="36378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457200" y="1326032"/>
            <a:ext cx="25737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6" Type="http://schemas.openxmlformats.org/officeDocument/2006/relationships/image" Target="../media/image31.png"/><Relationship Id="rId7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32.png"/><Relationship Id="rId7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5" Type="http://schemas.openxmlformats.org/officeDocument/2006/relationships/image" Target="../media/image15.png"/><Relationship Id="rId6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a2e32049d3_0_0"/>
          <p:cNvSpPr txBox="1"/>
          <p:nvPr>
            <p:ph type="ctrTitle"/>
          </p:nvPr>
        </p:nvSpPr>
        <p:spPr>
          <a:xfrm>
            <a:off x="3931798" y="1597819"/>
            <a:ext cx="51171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/>
              <a:t>ECEN 403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/>
              <a:t>Final Presentation</a:t>
            </a:r>
            <a:endParaRPr/>
          </a:p>
        </p:txBody>
      </p:sp>
      <p:sp>
        <p:nvSpPr>
          <p:cNvPr id="55" name="Google Shape;55;g3a2e32049d3_0_0"/>
          <p:cNvSpPr/>
          <p:nvPr/>
        </p:nvSpPr>
        <p:spPr>
          <a:xfrm>
            <a:off x="0" y="0"/>
            <a:ext cx="4583400" cy="45834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56" name="Google Shape;56;g3a2e32049d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8741" y="597214"/>
            <a:ext cx="1740001" cy="29565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3a2e32049d3_0_0"/>
          <p:cNvSpPr txBox="1"/>
          <p:nvPr>
            <p:ph idx="1" type="subTitle"/>
          </p:nvPr>
        </p:nvSpPr>
        <p:spPr>
          <a:xfrm>
            <a:off x="3189676" y="2914650"/>
            <a:ext cx="5859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-US" u="sng"/>
              <a:t>Team #25:</a:t>
            </a:r>
            <a:r>
              <a:rPr b="1" lang="en-US"/>
              <a:t> </a:t>
            </a:r>
            <a:r>
              <a:rPr lang="en-US"/>
              <a:t>The Only WGT </a:t>
            </a:r>
            <a:br>
              <a:rPr lang="en-US"/>
            </a:br>
            <a:r>
              <a:rPr b="1" lang="en-US" u="sng"/>
              <a:t>Team Lead:</a:t>
            </a:r>
            <a:r>
              <a:rPr lang="en-US"/>
              <a:t> Serene Singh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/>
              <a:t>Joe Knipper, Salina Teng, Brayden Donovan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-US" u="sng"/>
              <a:t>TA: </a:t>
            </a:r>
            <a:r>
              <a:rPr lang="en-US"/>
              <a:t>Jianhan Pan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-US" u="sng"/>
              <a:t>Sponsor:</a:t>
            </a:r>
            <a:r>
              <a:rPr lang="en-US"/>
              <a:t> John Lusher</a:t>
            </a:r>
            <a:br>
              <a:rPr lang="en-US"/>
            </a:br>
            <a:endParaRPr/>
          </a:p>
        </p:txBody>
      </p:sp>
      <p:sp>
        <p:nvSpPr>
          <p:cNvPr id="58" name="Google Shape;58;g3a2e32049d3_0_0"/>
          <p:cNvSpPr txBox="1"/>
          <p:nvPr>
            <p:ph idx="12" type="sldNum"/>
          </p:nvPr>
        </p:nvSpPr>
        <p:spPr>
          <a:xfrm>
            <a:off x="6057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" name="Google Shape;59;g3a2e32049d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478201" cy="20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90e4e5616c_0_3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Remaining Tasks</a:t>
            </a:r>
            <a:endParaRPr/>
          </a:p>
        </p:txBody>
      </p:sp>
      <p:sp>
        <p:nvSpPr>
          <p:cNvPr id="172" name="Google Shape;172;g390e4e5616c_0_34"/>
          <p:cNvSpPr txBox="1"/>
          <p:nvPr>
            <p:ph idx="1" type="body"/>
          </p:nvPr>
        </p:nvSpPr>
        <p:spPr>
          <a:xfrm>
            <a:off x="457200" y="1536953"/>
            <a:ext cx="8229600" cy="3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Remaining in 403: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Clean up the SPI transmission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/>
              <a:t>To complete in 404</a:t>
            </a:r>
            <a:endParaRPr b="1"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Integration testing with other subsystems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562dd1b16_1_0"/>
          <p:cNvSpPr txBox="1"/>
          <p:nvPr>
            <p:ph type="title"/>
          </p:nvPr>
        </p:nvSpPr>
        <p:spPr>
          <a:xfrm>
            <a:off x="457200" y="72253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FPGA Subsystem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1797"/>
              <a:buFont typeface="Arial"/>
              <a:buNone/>
            </a:pPr>
            <a:r>
              <a:rPr lang="en-US" sz="1977"/>
              <a:t>Brayden Donovan</a:t>
            </a:r>
            <a:endParaRPr sz="1977"/>
          </a:p>
        </p:txBody>
      </p:sp>
      <p:grpSp>
        <p:nvGrpSpPr>
          <p:cNvPr id="178" name="Google Shape;178;g3a562dd1b16_1_0"/>
          <p:cNvGrpSpPr/>
          <p:nvPr/>
        </p:nvGrpSpPr>
        <p:grpSpPr>
          <a:xfrm>
            <a:off x="770200" y="1389575"/>
            <a:ext cx="2495991" cy="3711155"/>
            <a:chOff x="1110520" y="283725"/>
            <a:chExt cx="2098530" cy="4076400"/>
          </a:xfrm>
        </p:grpSpPr>
        <p:sp>
          <p:nvSpPr>
            <p:cNvPr id="179" name="Google Shape;179;g3a562dd1b16_1_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g3a562dd1b16_1_0"/>
            <p:cNvSpPr/>
            <p:nvPr/>
          </p:nvSpPr>
          <p:spPr>
            <a:xfrm>
              <a:off x="1118234" y="341749"/>
              <a:ext cx="2048100" cy="1423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g3a562dd1b16_1_0"/>
            <p:cNvSpPr/>
            <p:nvPr/>
          </p:nvSpPr>
          <p:spPr>
            <a:xfrm>
              <a:off x="1218222" y="1099056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Store and </a:t>
              </a:r>
              <a:r>
                <a:rPr i="1" lang="en-US" sz="11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retrieve</a:t>
              </a:r>
              <a:r>
                <a:rPr i="1" lang="en-US" sz="11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data from MCU at variable speeds</a:t>
              </a:r>
              <a:endParaRPr i="1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82" name="Google Shape;182;g3a562dd1b16_1_0"/>
            <p:cNvSpPr/>
            <p:nvPr/>
          </p:nvSpPr>
          <p:spPr>
            <a:xfrm>
              <a:off x="1218214" y="424055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Design</a:t>
              </a:r>
              <a:endParaRPr sz="4000">
                <a:solidFill>
                  <a:srgbClr val="99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3" name="Google Shape;183;g3a562dd1b16_1_0"/>
            <p:cNvSpPr/>
            <p:nvPr/>
          </p:nvSpPr>
          <p:spPr>
            <a:xfrm rot="5400000">
              <a:off x="1947731" y="1820733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g3a562dd1b16_1_0"/>
            <p:cNvSpPr/>
            <p:nvPr/>
          </p:nvSpPr>
          <p:spPr>
            <a:xfrm>
              <a:off x="1110520" y="2043503"/>
              <a:ext cx="2030400" cy="21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Designed, ordered, and assembled 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 FPGA PCB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Developed HDL code for FPGA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○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SPI Decoder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○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Binary Counter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○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NCO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○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SRAM controller logic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Developed test benches for all HDL modules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Developed C++ code for ESP32 to generate SPI test input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5" name="Google Shape;185;g3a562dd1b16_1_0"/>
          <p:cNvGrpSpPr/>
          <p:nvPr/>
        </p:nvGrpSpPr>
        <p:grpSpPr>
          <a:xfrm>
            <a:off x="3328588" y="1389575"/>
            <a:ext cx="2486816" cy="3711155"/>
            <a:chOff x="1118234" y="283725"/>
            <a:chExt cx="2090816" cy="4076400"/>
          </a:xfrm>
        </p:grpSpPr>
        <p:sp>
          <p:nvSpPr>
            <p:cNvPr id="186" name="Google Shape;186;g3a562dd1b16_1_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g3a562dd1b16_1_0"/>
            <p:cNvSpPr/>
            <p:nvPr/>
          </p:nvSpPr>
          <p:spPr>
            <a:xfrm>
              <a:off x="1118234" y="341749"/>
              <a:ext cx="2048100" cy="1423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g3a562dd1b16_1_0"/>
            <p:cNvSpPr/>
            <p:nvPr/>
          </p:nvSpPr>
          <p:spPr>
            <a:xfrm>
              <a:off x="1256140" y="1093913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Successfully Test JTAG programming, SPI configuration, and data storage</a:t>
              </a:r>
              <a:endParaRPr i="1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89" name="Google Shape;189;g3a562dd1b16_1_0"/>
            <p:cNvSpPr/>
            <p:nvPr/>
          </p:nvSpPr>
          <p:spPr>
            <a:xfrm>
              <a:off x="1247476" y="429073"/>
              <a:ext cx="11976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Test</a:t>
              </a:r>
              <a:endParaRPr sz="4000">
                <a:solidFill>
                  <a:srgbClr val="99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g3a562dd1b16_1_0"/>
            <p:cNvSpPr/>
            <p:nvPr/>
          </p:nvSpPr>
          <p:spPr>
            <a:xfrm rot="5400000">
              <a:off x="1947731" y="1820733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g3a562dd1b16_1_0"/>
            <p:cNvSpPr/>
            <p:nvPr/>
          </p:nvSpPr>
          <p:spPr>
            <a:xfrm>
              <a:off x="1148438" y="2047265"/>
              <a:ext cx="2030400" cy="21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Used test benches to verify all HDL modules were working as intended in simulation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Was able to 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successfully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program FPGA flash memory with JTAG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Used test SPI input to change operating mode of FPGA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2" name="Google Shape;192;g3a562dd1b16_1_0"/>
          <p:cNvGrpSpPr/>
          <p:nvPr/>
        </p:nvGrpSpPr>
        <p:grpSpPr>
          <a:xfrm>
            <a:off x="5877800" y="1389575"/>
            <a:ext cx="2486816" cy="3711155"/>
            <a:chOff x="1118234" y="283725"/>
            <a:chExt cx="2090816" cy="4076400"/>
          </a:xfrm>
        </p:grpSpPr>
        <p:sp>
          <p:nvSpPr>
            <p:cNvPr id="193" name="Google Shape;193;g3a562dd1b16_1_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g3a562dd1b16_1_0"/>
            <p:cNvSpPr/>
            <p:nvPr/>
          </p:nvSpPr>
          <p:spPr>
            <a:xfrm>
              <a:off x="1118234" y="341749"/>
              <a:ext cx="2048100" cy="1423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g3a562dd1b16_1_0"/>
            <p:cNvSpPr/>
            <p:nvPr/>
          </p:nvSpPr>
          <p:spPr>
            <a:xfrm>
              <a:off x="1210598" y="1072695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2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Verify data accuracy</a:t>
              </a:r>
              <a:endParaRPr i="1"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96" name="Google Shape;196;g3a562dd1b16_1_0"/>
            <p:cNvSpPr/>
            <p:nvPr/>
          </p:nvSpPr>
          <p:spPr>
            <a:xfrm>
              <a:off x="1217508" y="438301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Validate</a:t>
              </a:r>
              <a:endParaRPr sz="4000">
                <a:solidFill>
                  <a:srgbClr val="99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g3a562dd1b16_1_0"/>
            <p:cNvSpPr/>
            <p:nvPr/>
          </p:nvSpPr>
          <p:spPr>
            <a:xfrm rot="5400000">
              <a:off x="1947731" y="1820733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g3a562dd1b16_1_0"/>
            <p:cNvSpPr/>
            <p:nvPr/>
          </p:nvSpPr>
          <p:spPr>
            <a:xfrm>
              <a:off x="1118234" y="2043036"/>
              <a:ext cx="2030400" cy="21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LEDs turned on :)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3a4a03669a5_0_0"/>
          <p:cNvPicPr preferRelativeResize="0"/>
          <p:nvPr/>
        </p:nvPicPr>
        <p:blipFill rotWithShape="1">
          <a:blip r:embed="rId3">
            <a:alphaModFix/>
          </a:blip>
          <a:srcRect b="53585" l="7535" r="0" t="0"/>
          <a:stretch/>
        </p:blipFill>
        <p:spPr>
          <a:xfrm>
            <a:off x="77650" y="710600"/>
            <a:ext cx="8978199" cy="17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3a4a03669a5_0_0"/>
          <p:cNvPicPr preferRelativeResize="0"/>
          <p:nvPr/>
        </p:nvPicPr>
        <p:blipFill rotWithShape="1">
          <a:blip r:embed="rId4">
            <a:alphaModFix/>
          </a:blip>
          <a:srcRect b="14410" l="10354" r="0" t="24990"/>
          <a:stretch/>
        </p:blipFill>
        <p:spPr>
          <a:xfrm>
            <a:off x="2803100" y="2596675"/>
            <a:ext cx="2684172" cy="241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3a4a03669a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5363" y="2596675"/>
            <a:ext cx="3225795" cy="241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a4a03669a5_0_0"/>
          <p:cNvPicPr preferRelativeResize="0"/>
          <p:nvPr/>
        </p:nvPicPr>
        <p:blipFill rotWithShape="1">
          <a:blip r:embed="rId6">
            <a:alphaModFix/>
          </a:blip>
          <a:srcRect b="2154" l="2027" r="1883" t="2078"/>
          <a:stretch/>
        </p:blipFill>
        <p:spPr>
          <a:xfrm>
            <a:off x="172350" y="2612675"/>
            <a:ext cx="2382649" cy="238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a4a03669a5_0_0"/>
          <p:cNvPicPr preferRelativeResize="0"/>
          <p:nvPr/>
        </p:nvPicPr>
        <p:blipFill rotWithShape="1">
          <a:blip r:embed="rId7">
            <a:alphaModFix/>
          </a:blip>
          <a:srcRect b="12590" l="1608" r="12826" t="11473"/>
          <a:stretch/>
        </p:blipFill>
        <p:spPr>
          <a:xfrm>
            <a:off x="4414675" y="136075"/>
            <a:ext cx="4641176" cy="5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Remaining Tasks</a:t>
            </a:r>
            <a:endParaRPr/>
          </a:p>
        </p:txBody>
      </p:sp>
      <p:sp>
        <p:nvSpPr>
          <p:cNvPr id="213" name="Google Shape;213;p5"/>
          <p:cNvSpPr txBox="1"/>
          <p:nvPr>
            <p:ph idx="1" type="body"/>
          </p:nvPr>
        </p:nvSpPr>
        <p:spPr>
          <a:xfrm>
            <a:off x="457200" y="1536953"/>
            <a:ext cx="8229600" cy="3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Remaining in 403:</a:t>
            </a:r>
            <a:endParaRPr b="1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Debugging FPGA 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Specifically the SPI decoder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/>
              <a:t>To complete in 404</a:t>
            </a:r>
            <a:endParaRPr b="1"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Integration testing with other subsystems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44b2b59aa_0_23"/>
          <p:cNvSpPr txBox="1"/>
          <p:nvPr>
            <p:ph type="title"/>
          </p:nvPr>
        </p:nvSpPr>
        <p:spPr>
          <a:xfrm>
            <a:off x="457200" y="6815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Power Subsystem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1797"/>
              <a:buFont typeface="Arial"/>
              <a:buNone/>
            </a:pPr>
            <a:r>
              <a:rPr lang="en-US" sz="1977"/>
              <a:t>Salina Teng</a:t>
            </a:r>
            <a:endParaRPr sz="1977"/>
          </a:p>
        </p:txBody>
      </p:sp>
      <p:grpSp>
        <p:nvGrpSpPr>
          <p:cNvPr id="219" name="Google Shape;219;g3a44b2b59aa_0_23"/>
          <p:cNvGrpSpPr/>
          <p:nvPr/>
        </p:nvGrpSpPr>
        <p:grpSpPr>
          <a:xfrm>
            <a:off x="779375" y="1389575"/>
            <a:ext cx="2486816" cy="3711155"/>
            <a:chOff x="1118234" y="283725"/>
            <a:chExt cx="2090816" cy="4076400"/>
          </a:xfrm>
        </p:grpSpPr>
        <p:sp>
          <p:nvSpPr>
            <p:cNvPr id="220" name="Google Shape;220;g3a44b2b59aa_0_23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g3a44b2b59aa_0_23"/>
            <p:cNvSpPr/>
            <p:nvPr/>
          </p:nvSpPr>
          <p:spPr>
            <a:xfrm>
              <a:off x="1118234" y="341749"/>
              <a:ext cx="2048100" cy="1423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g3a44b2b59aa_0_23"/>
            <p:cNvSpPr/>
            <p:nvPr/>
          </p:nvSpPr>
          <p:spPr>
            <a:xfrm>
              <a:off x="1225999" y="1057934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Create a stable, low-noise multi-rail power design for the AWG</a:t>
              </a:r>
              <a:endParaRPr i="1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3" name="Google Shape;223;g3a44b2b59aa_0_23"/>
            <p:cNvSpPr/>
            <p:nvPr/>
          </p:nvSpPr>
          <p:spPr>
            <a:xfrm>
              <a:off x="1286347" y="297998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Design</a:t>
              </a:r>
              <a:endParaRPr sz="4000">
                <a:solidFill>
                  <a:srgbClr val="99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g3a44b2b59aa_0_23"/>
            <p:cNvSpPr/>
            <p:nvPr/>
          </p:nvSpPr>
          <p:spPr>
            <a:xfrm rot="5400000">
              <a:off x="1947731" y="1820733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g3a44b2b59aa_0_23"/>
            <p:cNvSpPr/>
            <p:nvPr/>
          </p:nvSpPr>
          <p:spPr>
            <a:xfrm>
              <a:off x="1118297" y="2154333"/>
              <a:ext cx="2030400" cy="21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Defined +12V → ±10V, +5V, +3.3V, and +3.3V_CLEAN rails with input protections and pi-filters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Created power design schematic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Selected regulators, capacitors, and precision voltage IC for low noise analog operation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" name="Google Shape;226;g3a44b2b59aa_0_23"/>
          <p:cNvGrpSpPr/>
          <p:nvPr/>
        </p:nvGrpSpPr>
        <p:grpSpPr>
          <a:xfrm>
            <a:off x="3328588" y="1389575"/>
            <a:ext cx="2486816" cy="3711155"/>
            <a:chOff x="1118234" y="283725"/>
            <a:chExt cx="2090816" cy="4076400"/>
          </a:xfrm>
        </p:grpSpPr>
        <p:sp>
          <p:nvSpPr>
            <p:cNvPr id="227" name="Google Shape;227;g3a44b2b59aa_0_23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g3a44b2b59aa_0_23"/>
            <p:cNvSpPr/>
            <p:nvPr/>
          </p:nvSpPr>
          <p:spPr>
            <a:xfrm>
              <a:off x="1118234" y="341749"/>
              <a:ext cx="2048100" cy="1423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g3a44b2b59aa_0_23"/>
            <p:cNvSpPr/>
            <p:nvPr/>
          </p:nvSpPr>
          <p:spPr>
            <a:xfrm>
              <a:off x="1286344" y="1074059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Verify converter startup behavior, rail stability, and load performance</a:t>
              </a:r>
              <a:endParaRPr i="1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30" name="Google Shape;230;g3a44b2b59aa_0_23"/>
            <p:cNvSpPr/>
            <p:nvPr/>
          </p:nvSpPr>
          <p:spPr>
            <a:xfrm>
              <a:off x="1595046" y="315977"/>
              <a:ext cx="11976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Test</a:t>
              </a:r>
              <a:endParaRPr sz="4000">
                <a:solidFill>
                  <a:srgbClr val="99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g3a44b2b59aa_0_23"/>
            <p:cNvSpPr/>
            <p:nvPr/>
          </p:nvSpPr>
          <p:spPr>
            <a:xfrm rot="5400000">
              <a:off x="1947731" y="1820733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g3a44b2b59aa_0_23"/>
            <p:cNvSpPr/>
            <p:nvPr/>
          </p:nvSpPr>
          <p:spPr>
            <a:xfrm>
              <a:off x="1118297" y="2154333"/>
              <a:ext cx="2030400" cy="21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Simulated transient/steady-state rail performance in LTspice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Measured rail voltage and startup behavior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Performed load-step and Vin-step tests on all rails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3" name="Google Shape;233;g3a44b2b59aa_0_23"/>
          <p:cNvGrpSpPr/>
          <p:nvPr/>
        </p:nvGrpSpPr>
        <p:grpSpPr>
          <a:xfrm>
            <a:off x="5877800" y="1389575"/>
            <a:ext cx="2486816" cy="3711155"/>
            <a:chOff x="1118234" y="283725"/>
            <a:chExt cx="2090816" cy="4076400"/>
          </a:xfrm>
        </p:grpSpPr>
        <p:sp>
          <p:nvSpPr>
            <p:cNvPr id="234" name="Google Shape;234;g3a44b2b59aa_0_23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g3a44b2b59aa_0_23"/>
            <p:cNvSpPr/>
            <p:nvPr/>
          </p:nvSpPr>
          <p:spPr>
            <a:xfrm>
              <a:off x="1118234" y="341749"/>
              <a:ext cx="2048100" cy="1423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g3a44b2b59aa_0_23"/>
            <p:cNvSpPr/>
            <p:nvPr/>
          </p:nvSpPr>
          <p:spPr>
            <a:xfrm>
              <a:off x="1210598" y="1072695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2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Quantitatively confirm rail accuracy, noise, and reliability</a:t>
              </a:r>
              <a:endParaRPr i="1"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37" name="Google Shape;237;g3a44b2b59aa_0_23"/>
            <p:cNvSpPr/>
            <p:nvPr/>
          </p:nvSpPr>
          <p:spPr>
            <a:xfrm>
              <a:off x="1286356" y="34175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Validate</a:t>
              </a:r>
              <a:endParaRPr sz="4000">
                <a:solidFill>
                  <a:srgbClr val="99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8" name="Google Shape;238;g3a44b2b59aa_0_23"/>
            <p:cNvSpPr/>
            <p:nvPr/>
          </p:nvSpPr>
          <p:spPr>
            <a:xfrm rot="5400000">
              <a:off x="1947731" y="1820733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g3a44b2b59aa_0_23"/>
            <p:cNvSpPr/>
            <p:nvPr/>
          </p:nvSpPr>
          <p:spPr>
            <a:xfrm>
              <a:off x="1118297" y="2154333"/>
              <a:ext cx="2030400" cy="21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Confirmed rail accuracy and load regulation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Logged long-duration performance under max load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44b2b59aa_0_0"/>
          <p:cNvSpPr txBox="1"/>
          <p:nvPr>
            <p:ph type="title"/>
          </p:nvPr>
        </p:nvSpPr>
        <p:spPr>
          <a:xfrm>
            <a:off x="457200" y="6420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800"/>
              <a:t>Power Design Accomplishments</a:t>
            </a:r>
            <a:endParaRPr sz="2800"/>
          </a:p>
        </p:txBody>
      </p:sp>
      <p:pic>
        <p:nvPicPr>
          <p:cNvPr id="245" name="Google Shape;245;g3a44b2b59a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25" y="1374400"/>
            <a:ext cx="2714700" cy="16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a44b2b59a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812" y="1383800"/>
            <a:ext cx="2714699" cy="163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3a44b2b59a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4700" y="1385600"/>
            <a:ext cx="2714699" cy="163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3a44b2b59aa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2813" y="3236725"/>
            <a:ext cx="2745926" cy="16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a44b2b59aa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563" y="3234900"/>
            <a:ext cx="2745924" cy="1661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54788cbb8_0_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Remaining Tasks - Power</a:t>
            </a:r>
            <a:endParaRPr/>
          </a:p>
        </p:txBody>
      </p:sp>
      <p:sp>
        <p:nvSpPr>
          <p:cNvPr id="255" name="Google Shape;255;g3a54788cbb8_0_0"/>
          <p:cNvSpPr txBox="1"/>
          <p:nvPr>
            <p:ph idx="1" type="body"/>
          </p:nvPr>
        </p:nvSpPr>
        <p:spPr>
          <a:xfrm>
            <a:off x="457200" y="1536953"/>
            <a:ext cx="8229600" cy="3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spcBef>
                <a:spcPts val="64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Verifying rails can run up to 30mins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 Testing the rails under max load expected of each rail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 </a:t>
            </a:r>
            <a:endParaRPr sz="15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1500"/>
              <a:t>ECEN 404 Key Design Activity</a:t>
            </a:r>
            <a:endParaRPr sz="1500"/>
          </a:p>
          <a:p>
            <a:pPr indent="-323850" lvl="0" marL="457200" rtl="0" algn="l">
              <a:spcBef>
                <a:spcPts val="64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Verify that each rail can power the subsystems properly and stable, supplying enough current to each subsystem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 </a:t>
            </a:r>
            <a:endParaRPr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a44b2b59aa_0_48"/>
          <p:cNvSpPr txBox="1"/>
          <p:nvPr>
            <p:ph type="title"/>
          </p:nvPr>
        </p:nvSpPr>
        <p:spPr>
          <a:xfrm>
            <a:off x="457200" y="72253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DAC/Output Filter Subsystem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1797"/>
              <a:buFont typeface="Arial"/>
              <a:buNone/>
            </a:pPr>
            <a:r>
              <a:rPr lang="en-US" sz="1977"/>
              <a:t>Salina Teng</a:t>
            </a:r>
            <a:endParaRPr sz="1977"/>
          </a:p>
        </p:txBody>
      </p:sp>
      <p:grpSp>
        <p:nvGrpSpPr>
          <p:cNvPr id="261" name="Google Shape;261;g3a44b2b59aa_0_48"/>
          <p:cNvGrpSpPr/>
          <p:nvPr/>
        </p:nvGrpSpPr>
        <p:grpSpPr>
          <a:xfrm>
            <a:off x="779375" y="1389575"/>
            <a:ext cx="2486816" cy="3711155"/>
            <a:chOff x="1118234" y="283725"/>
            <a:chExt cx="2090816" cy="4076400"/>
          </a:xfrm>
        </p:grpSpPr>
        <p:sp>
          <p:nvSpPr>
            <p:cNvPr id="262" name="Google Shape;262;g3a44b2b59aa_0_48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g3a44b2b59aa_0_48"/>
            <p:cNvSpPr/>
            <p:nvPr/>
          </p:nvSpPr>
          <p:spPr>
            <a:xfrm>
              <a:off x="1118234" y="341749"/>
              <a:ext cx="2048100" cy="1423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g3a44b2b59aa_0_48"/>
            <p:cNvSpPr/>
            <p:nvPr/>
          </p:nvSpPr>
          <p:spPr>
            <a:xfrm>
              <a:off x="1225999" y="1167844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Design a reliable Power architecture for the AWG</a:t>
              </a:r>
              <a:endParaRPr i="1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65" name="Google Shape;265;g3a44b2b59aa_0_48"/>
            <p:cNvSpPr/>
            <p:nvPr/>
          </p:nvSpPr>
          <p:spPr>
            <a:xfrm>
              <a:off x="1218214" y="424055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Design</a:t>
              </a:r>
              <a:endParaRPr sz="4000">
                <a:solidFill>
                  <a:srgbClr val="99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6" name="Google Shape;266;g3a44b2b59aa_0_48"/>
            <p:cNvSpPr/>
            <p:nvPr/>
          </p:nvSpPr>
          <p:spPr>
            <a:xfrm rot="5400000">
              <a:off x="1947731" y="1820733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g3a44b2b59aa_0_48"/>
            <p:cNvSpPr/>
            <p:nvPr/>
          </p:nvSpPr>
          <p:spPr>
            <a:xfrm>
              <a:off x="1118297" y="2154333"/>
              <a:ext cx="2030400" cy="21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Established BLE Connection with MCU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Developed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Front-End UI 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○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Preset, Drawable, and Arbitrary adjustable  screens with local waveform simulation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Included waveform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editing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uploading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, and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downloading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8" name="Google Shape;268;g3a44b2b59aa_0_48"/>
          <p:cNvGrpSpPr/>
          <p:nvPr/>
        </p:nvGrpSpPr>
        <p:grpSpPr>
          <a:xfrm>
            <a:off x="3328588" y="1389575"/>
            <a:ext cx="2486816" cy="3711155"/>
            <a:chOff x="1118234" y="283725"/>
            <a:chExt cx="2090816" cy="4076400"/>
          </a:xfrm>
        </p:grpSpPr>
        <p:sp>
          <p:nvSpPr>
            <p:cNvPr id="269" name="Google Shape;269;g3a44b2b59aa_0_48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g3a44b2b59aa_0_48"/>
            <p:cNvSpPr/>
            <p:nvPr/>
          </p:nvSpPr>
          <p:spPr>
            <a:xfrm>
              <a:off x="1118234" y="341749"/>
              <a:ext cx="2048100" cy="1423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g3a44b2b59aa_0_48"/>
            <p:cNvSpPr/>
            <p:nvPr/>
          </p:nvSpPr>
          <p:spPr>
            <a:xfrm>
              <a:off x="1256140" y="1093913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Successfully Test BLE connection stability and packet transfer</a:t>
              </a:r>
              <a:endParaRPr i="1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72" name="Google Shape;272;g3a44b2b59aa_0_48"/>
            <p:cNvSpPr/>
            <p:nvPr/>
          </p:nvSpPr>
          <p:spPr>
            <a:xfrm>
              <a:off x="1247476" y="429073"/>
              <a:ext cx="11976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Test</a:t>
              </a:r>
              <a:endParaRPr sz="4000">
                <a:solidFill>
                  <a:srgbClr val="99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g3a44b2b59aa_0_48"/>
            <p:cNvSpPr/>
            <p:nvPr/>
          </p:nvSpPr>
          <p:spPr>
            <a:xfrm rot="5400000">
              <a:off x="1947731" y="1820733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g3a44b2b59aa_0_48"/>
            <p:cNvSpPr/>
            <p:nvPr/>
          </p:nvSpPr>
          <p:spPr>
            <a:xfrm>
              <a:off x="1118297" y="2154333"/>
              <a:ext cx="2030400" cy="21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Verified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standard waveform parameters send to MCU 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accurately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Verified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arbitrary waveform packets send to MCU 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accurately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Stress 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and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Repeatability 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Testing ensured consistent results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5" name="Google Shape;275;g3a44b2b59aa_0_48"/>
          <p:cNvGrpSpPr/>
          <p:nvPr/>
        </p:nvGrpSpPr>
        <p:grpSpPr>
          <a:xfrm>
            <a:off x="5877800" y="1389575"/>
            <a:ext cx="2486816" cy="3711155"/>
            <a:chOff x="1118234" y="283725"/>
            <a:chExt cx="2090816" cy="4076400"/>
          </a:xfrm>
        </p:grpSpPr>
        <p:sp>
          <p:nvSpPr>
            <p:cNvPr id="276" name="Google Shape;276;g3a44b2b59aa_0_48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g3a44b2b59aa_0_48"/>
            <p:cNvSpPr/>
            <p:nvPr/>
          </p:nvSpPr>
          <p:spPr>
            <a:xfrm>
              <a:off x="1118234" y="341749"/>
              <a:ext cx="2048100" cy="1423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g3a44b2b59aa_0_48"/>
            <p:cNvSpPr/>
            <p:nvPr/>
          </p:nvSpPr>
          <p:spPr>
            <a:xfrm>
              <a:off x="1210598" y="1072695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2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Quantitatively verify successful tests </a:t>
              </a:r>
              <a:endParaRPr i="1"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79" name="Google Shape;279;g3a44b2b59aa_0_48"/>
            <p:cNvSpPr/>
            <p:nvPr/>
          </p:nvSpPr>
          <p:spPr>
            <a:xfrm>
              <a:off x="1217508" y="438301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Validate</a:t>
              </a:r>
              <a:endParaRPr sz="4000">
                <a:solidFill>
                  <a:srgbClr val="99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g3a44b2b59aa_0_48"/>
            <p:cNvSpPr/>
            <p:nvPr/>
          </p:nvSpPr>
          <p:spPr>
            <a:xfrm rot="5400000">
              <a:off x="1947731" y="1820733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g3a44b2b59aa_0_48"/>
            <p:cNvSpPr/>
            <p:nvPr/>
          </p:nvSpPr>
          <p:spPr>
            <a:xfrm>
              <a:off x="1118297" y="2154333"/>
              <a:ext cx="2030400" cy="21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 → MCU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Communication connection strong and consistent 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within operational range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Ability to send numeric values, preset parameters, and Arbitrary waveform packages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Logging and Response confirmation from MSU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a44b2b59aa_0_10"/>
          <p:cNvSpPr txBox="1"/>
          <p:nvPr>
            <p:ph type="title"/>
          </p:nvPr>
        </p:nvSpPr>
        <p:spPr>
          <a:xfrm>
            <a:off x="457200" y="57103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800"/>
              <a:t>DAC/Output Filter</a:t>
            </a:r>
            <a:r>
              <a:rPr lang="en-US" sz="2800"/>
              <a:t> Accomplishments</a:t>
            </a:r>
            <a:endParaRPr sz="2800"/>
          </a:p>
        </p:txBody>
      </p:sp>
      <p:pic>
        <p:nvPicPr>
          <p:cNvPr id="287" name="Google Shape;287;g3a44b2b59aa_0_10" title="+-5V_DC_Fil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25" y="1173713"/>
            <a:ext cx="2881242" cy="18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3a44b2b59aa_0_10" title="+-2.5V_sine_100pointsPerPeriod_0.5Hz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850" y="1173725"/>
            <a:ext cx="2881250" cy="184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3a44b2b59aa_0_10" title="+-5V_sinc_Filter_100samplesPerSincPacket_10Hz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925" y="3122600"/>
            <a:ext cx="2881250" cy="184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3a44b2b59aa_0_10" title="+-5V_sine_40pointsPerPeriod_32Hz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7850" y="3170050"/>
            <a:ext cx="2881242" cy="18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3a44b2b59aa_0_10"/>
          <p:cNvSpPr txBox="1"/>
          <p:nvPr/>
        </p:nvSpPr>
        <p:spPr>
          <a:xfrm>
            <a:off x="3105925" y="1650525"/>
            <a:ext cx="15060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chemeClr val="dk1"/>
                </a:solidFill>
              </a:rPr>
              <a:t>Pulsing DC/Square Wave: +-5V</a:t>
            </a:r>
            <a:endParaRPr sz="1250">
              <a:solidFill>
                <a:schemeClr val="dk1"/>
              </a:solidFill>
            </a:endParaRPr>
          </a:p>
        </p:txBody>
      </p:sp>
      <p:sp>
        <p:nvSpPr>
          <p:cNvPr id="292" name="Google Shape;292;g3a44b2b59aa_0_10"/>
          <p:cNvSpPr txBox="1"/>
          <p:nvPr/>
        </p:nvSpPr>
        <p:spPr>
          <a:xfrm>
            <a:off x="3105925" y="3646850"/>
            <a:ext cx="15060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chemeClr val="dk1"/>
                </a:solidFill>
              </a:rPr>
              <a:t>Sinc Wave</a:t>
            </a:r>
            <a:r>
              <a:rPr lang="en-US" sz="1250">
                <a:solidFill>
                  <a:schemeClr val="dk1"/>
                </a:solidFill>
              </a:rPr>
              <a:t>: 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chemeClr val="dk1"/>
                </a:solidFill>
              </a:rPr>
              <a:t>1.7V</a:t>
            </a:r>
            <a:endParaRPr sz="1250">
              <a:solidFill>
                <a:schemeClr val="dk1"/>
              </a:solidFill>
            </a:endParaRPr>
          </a:p>
        </p:txBody>
      </p:sp>
      <p:sp>
        <p:nvSpPr>
          <p:cNvPr id="293" name="Google Shape;293;g3a44b2b59aa_0_10"/>
          <p:cNvSpPr txBox="1"/>
          <p:nvPr/>
        </p:nvSpPr>
        <p:spPr>
          <a:xfrm>
            <a:off x="7997575" y="1551200"/>
            <a:ext cx="15060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chemeClr val="dk1"/>
                </a:solidFill>
              </a:rPr>
              <a:t>Sine</a:t>
            </a:r>
            <a:r>
              <a:rPr lang="en-US" sz="1250">
                <a:solidFill>
                  <a:schemeClr val="dk1"/>
                </a:solidFill>
              </a:rPr>
              <a:t> Wave: 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chemeClr val="dk1"/>
                </a:solidFill>
              </a:rPr>
              <a:t>+-2.5V</a:t>
            </a:r>
            <a:endParaRPr sz="1250">
              <a:solidFill>
                <a:schemeClr val="dk1"/>
              </a:solidFill>
            </a:endParaRPr>
          </a:p>
        </p:txBody>
      </p:sp>
      <p:sp>
        <p:nvSpPr>
          <p:cNvPr id="294" name="Google Shape;294;g3a44b2b59aa_0_10"/>
          <p:cNvSpPr txBox="1"/>
          <p:nvPr/>
        </p:nvSpPr>
        <p:spPr>
          <a:xfrm>
            <a:off x="7997575" y="3599400"/>
            <a:ext cx="15060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chemeClr val="dk1"/>
                </a:solidFill>
              </a:rPr>
              <a:t>Sine Wave</a:t>
            </a:r>
            <a:r>
              <a:rPr lang="en-US" sz="1250">
                <a:solidFill>
                  <a:schemeClr val="dk1"/>
                </a:solidFill>
              </a:rPr>
              <a:t>: 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chemeClr val="dk1"/>
                </a:solidFill>
              </a:rPr>
              <a:t>+-5V</a:t>
            </a:r>
            <a:endParaRPr sz="12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54788cbb8_0_5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Remaining Tasks - Output Filters</a:t>
            </a:r>
            <a:endParaRPr/>
          </a:p>
        </p:txBody>
      </p:sp>
      <p:sp>
        <p:nvSpPr>
          <p:cNvPr id="300" name="Google Shape;300;g3a54788cbb8_0_5"/>
          <p:cNvSpPr txBox="1"/>
          <p:nvPr>
            <p:ph idx="1" type="body"/>
          </p:nvPr>
        </p:nvSpPr>
        <p:spPr>
          <a:xfrm>
            <a:off x="457200" y="1536953"/>
            <a:ext cx="8229600" cy="3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spcBef>
                <a:spcPts val="64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Finish up on installing the </a:t>
            </a:r>
            <a:r>
              <a:rPr lang="en-US" sz="1500"/>
              <a:t>second</a:t>
            </a:r>
            <a:r>
              <a:rPr lang="en-US" sz="1500"/>
              <a:t> filter system on the DAC/Filter board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Testing the second filter system, making sure it can drive 50 Ohm impedance at max parameters (+-5V, 100kHz) for up to 30 mins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 </a:t>
            </a:r>
            <a:endParaRPr sz="15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1500"/>
              <a:t>ECEN 404 Key Design Activity</a:t>
            </a:r>
            <a:endParaRPr sz="1500"/>
          </a:p>
          <a:p>
            <a:pPr indent="-323850" lvl="0" marL="457200" rtl="0" algn="l">
              <a:spcBef>
                <a:spcPts val="64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Testing if the DAC/Filter board can take in FPGA 16-bit digital code and output the correct waveforms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Verifying system can produce </a:t>
            </a:r>
            <a:r>
              <a:rPr lang="en-US" sz="1500"/>
              <a:t>multi frequency</a:t>
            </a:r>
            <a:r>
              <a:rPr lang="en-US" sz="1500"/>
              <a:t> waveforms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Fully integrate with the FPGA subsystem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a2e32049d3_0_119"/>
          <p:cNvSpPr txBox="1"/>
          <p:nvPr/>
        </p:nvSpPr>
        <p:spPr>
          <a:xfrm>
            <a:off x="684000" y="591394"/>
            <a:ext cx="795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System Overview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65" name="Google Shape;65;g3a2e32049d3_0_119" title="MCU Flowchar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5494"/>
            <a:ext cx="8839198" cy="36829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Team Execution Plan Status</a:t>
            </a:r>
            <a:endParaRPr/>
          </a:p>
        </p:txBody>
      </p:sp>
      <p:pic>
        <p:nvPicPr>
          <p:cNvPr id="306" name="Google Shape;306;p4"/>
          <p:cNvPicPr preferRelativeResize="0"/>
          <p:nvPr/>
        </p:nvPicPr>
        <p:blipFill rotWithShape="1">
          <a:blip r:embed="rId3">
            <a:alphaModFix/>
          </a:blip>
          <a:srcRect b="0" l="0" r="17661" t="0"/>
          <a:stretch/>
        </p:blipFill>
        <p:spPr>
          <a:xfrm>
            <a:off x="229900" y="1431075"/>
            <a:ext cx="5855826" cy="364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075" y="1389575"/>
            <a:ext cx="3358899" cy="207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7325" y="3948000"/>
            <a:ext cx="3104400" cy="8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58f18e6b5_0_96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Team Validation Plan Status</a:t>
            </a:r>
            <a:endParaRPr/>
          </a:p>
        </p:txBody>
      </p:sp>
      <p:pic>
        <p:nvPicPr>
          <p:cNvPr id="314" name="Google Shape;314;g3a58f18e6b5_0_96"/>
          <p:cNvPicPr preferRelativeResize="0"/>
          <p:nvPr/>
        </p:nvPicPr>
        <p:blipFill rotWithShape="1">
          <a:blip r:embed="rId3">
            <a:alphaModFix/>
          </a:blip>
          <a:srcRect b="0" l="0" r="16971" t="0"/>
          <a:stretch/>
        </p:blipFill>
        <p:spPr>
          <a:xfrm>
            <a:off x="144800" y="1482500"/>
            <a:ext cx="6220373" cy="344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3a58f18e6b5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5175" y="2455287"/>
            <a:ext cx="2778825" cy="743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e32049d3_0_60"/>
          <p:cNvSpPr txBox="1"/>
          <p:nvPr>
            <p:ph type="title"/>
          </p:nvPr>
        </p:nvSpPr>
        <p:spPr>
          <a:xfrm>
            <a:off x="1485900" y="699862"/>
            <a:ext cx="61722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Project Summary</a:t>
            </a:r>
            <a:endParaRPr sz="2400"/>
          </a:p>
        </p:txBody>
      </p:sp>
      <p:sp>
        <p:nvSpPr>
          <p:cNvPr id="71" name="Google Shape;71;g3a2e32049d3_0_60"/>
          <p:cNvSpPr txBox="1"/>
          <p:nvPr>
            <p:ph idx="1" type="body"/>
          </p:nvPr>
        </p:nvSpPr>
        <p:spPr>
          <a:xfrm>
            <a:off x="600075" y="1509169"/>
            <a:ext cx="4666200" cy="3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Problem Statement: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Helvetica Neue"/>
              <a:buChar char="●"/>
            </a:pP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Traditional AWGs are </a:t>
            </a:r>
            <a:r>
              <a:rPr b="1" lang="en-US" sz="1500">
                <a:latin typeface="Helvetica Neue"/>
                <a:ea typeface="Helvetica Neue"/>
                <a:cs typeface="Helvetica Neue"/>
                <a:sym typeface="Helvetica Neue"/>
              </a:rPr>
              <a:t>bulky</a:t>
            </a: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-US" sz="1500">
                <a:latin typeface="Helvetica Neue"/>
                <a:ea typeface="Helvetica Neue"/>
                <a:cs typeface="Helvetica Neue"/>
                <a:sym typeface="Helvetica Neue"/>
              </a:rPr>
              <a:t>confusing</a:t>
            </a: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, and </a:t>
            </a:r>
            <a:r>
              <a:rPr b="1" lang="en-US" sz="1500">
                <a:latin typeface="Helvetica Neue"/>
                <a:ea typeface="Helvetica Neue"/>
                <a:cs typeface="Helvetica Neue"/>
                <a:sym typeface="Helvetica Neue"/>
              </a:rPr>
              <a:t>expensive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95250" lvl="1" marL="55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Char char="○"/>
            </a:pP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 Average Price Range $200 to &lt;$1000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Our Solution: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Helvetica Neue"/>
              <a:buChar char="●"/>
            </a:pPr>
            <a:r>
              <a:rPr b="1" lang="en-US" sz="1500">
                <a:latin typeface="Helvetica Neue"/>
                <a:ea typeface="Helvetica Neue"/>
                <a:cs typeface="Helvetica Neue"/>
                <a:sym typeface="Helvetica Neue"/>
              </a:rPr>
              <a:t>Compact, dual-channel</a:t>
            </a: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 Arbitrary Waveform Generator (AWG)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Helvetica Neue"/>
              <a:buChar char="●"/>
            </a:pP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Controlled via </a:t>
            </a:r>
            <a:r>
              <a:rPr b="1" lang="en-US" sz="1500">
                <a:latin typeface="Helvetica Neue"/>
                <a:ea typeface="Helvetica Neue"/>
                <a:cs typeface="Helvetica Neue"/>
                <a:sym typeface="Helvetica Neue"/>
              </a:rPr>
              <a:t>mobile app</a:t>
            </a: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 with user-friendly UI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Helvetica Neue"/>
              <a:buChar char="●"/>
            </a:pP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Outputs both </a:t>
            </a:r>
            <a:r>
              <a:rPr b="1" lang="en-US" sz="1500">
                <a:latin typeface="Helvetica Neue"/>
                <a:ea typeface="Helvetica Neue"/>
                <a:cs typeface="Helvetica Neue"/>
                <a:sym typeface="Helvetica Neue"/>
              </a:rPr>
              <a:t>standard </a:t>
            </a: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(sine, square, triangle) and </a:t>
            </a:r>
            <a:r>
              <a:rPr b="1" lang="en-US" sz="1500">
                <a:latin typeface="Helvetica Neue"/>
                <a:ea typeface="Helvetica Neue"/>
                <a:cs typeface="Helvetica Neue"/>
                <a:sym typeface="Helvetica Neue"/>
              </a:rPr>
              <a:t>custom </a:t>
            </a: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user-defined signals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g3a2e32049d3_0_60"/>
          <p:cNvSpPr txBox="1"/>
          <p:nvPr>
            <p:ph idx="12" type="sldNum"/>
          </p:nvPr>
        </p:nvSpPr>
        <p:spPr>
          <a:xfrm>
            <a:off x="4914900" y="3575447"/>
            <a:ext cx="160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g3a2e32049d3_0_60"/>
          <p:cNvPicPr preferRelativeResize="0"/>
          <p:nvPr/>
        </p:nvPicPr>
        <p:blipFill rotWithShape="1">
          <a:blip r:embed="rId3">
            <a:alphaModFix/>
          </a:blip>
          <a:srcRect b="52102" l="0" r="81028" t="0"/>
          <a:stretch/>
        </p:blipFill>
        <p:spPr>
          <a:xfrm>
            <a:off x="5266266" y="1509169"/>
            <a:ext cx="848383" cy="1441386"/>
          </a:xfrm>
          <a:prstGeom prst="rect">
            <a:avLst/>
          </a:prstGeom>
          <a:noFill/>
          <a:ln cap="flat" cmpd="sng" w="143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" name="Google Shape;74;g3a2e32049d3_0_60"/>
          <p:cNvPicPr preferRelativeResize="0"/>
          <p:nvPr/>
        </p:nvPicPr>
        <p:blipFill rotWithShape="1">
          <a:blip r:embed="rId3">
            <a:alphaModFix/>
          </a:blip>
          <a:srcRect b="52102" l="18725" r="62302" t="0"/>
          <a:stretch/>
        </p:blipFill>
        <p:spPr>
          <a:xfrm>
            <a:off x="6696506" y="1509169"/>
            <a:ext cx="848383" cy="1441386"/>
          </a:xfrm>
          <a:prstGeom prst="rect">
            <a:avLst/>
          </a:prstGeom>
          <a:noFill/>
          <a:ln cap="flat" cmpd="sng" w="143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g3a2e32049d3_0_60"/>
          <p:cNvPicPr preferRelativeResize="0"/>
          <p:nvPr/>
        </p:nvPicPr>
        <p:blipFill rotWithShape="1">
          <a:blip r:embed="rId3">
            <a:alphaModFix/>
          </a:blip>
          <a:srcRect b="50814" l="56279" r="24749" t="1288"/>
          <a:stretch/>
        </p:blipFill>
        <p:spPr>
          <a:xfrm>
            <a:off x="8126729" y="1509169"/>
            <a:ext cx="848383" cy="1441386"/>
          </a:xfrm>
          <a:prstGeom prst="rect">
            <a:avLst/>
          </a:prstGeom>
          <a:noFill/>
          <a:ln cap="flat" cmpd="sng" w="143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g3a2e32049d3_0_60"/>
          <p:cNvPicPr preferRelativeResize="0"/>
          <p:nvPr/>
        </p:nvPicPr>
        <p:blipFill rotWithShape="1">
          <a:blip r:embed="rId4">
            <a:alphaModFix/>
          </a:blip>
          <a:srcRect b="7586" l="1716" r="3461" t="6399"/>
          <a:stretch/>
        </p:blipFill>
        <p:spPr>
          <a:xfrm>
            <a:off x="5684588" y="3354319"/>
            <a:ext cx="1536524" cy="1393800"/>
          </a:xfrm>
          <a:prstGeom prst="rect">
            <a:avLst/>
          </a:prstGeom>
          <a:noFill/>
          <a:ln cap="flat" cmpd="sng" w="71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77" name="Google Shape;77;g3a2e32049d3_0_60"/>
          <p:cNvPicPr preferRelativeResize="0"/>
          <p:nvPr/>
        </p:nvPicPr>
        <p:blipFill rotWithShape="1">
          <a:blip r:embed="rId5">
            <a:alphaModFix/>
          </a:blip>
          <a:srcRect b="15573" l="12600" r="13016" t="14807"/>
          <a:stretch/>
        </p:blipFill>
        <p:spPr>
          <a:xfrm>
            <a:off x="7277119" y="3302447"/>
            <a:ext cx="1620431" cy="151668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3a2e32049d3_0_60"/>
          <p:cNvSpPr/>
          <p:nvPr/>
        </p:nvSpPr>
        <p:spPr>
          <a:xfrm>
            <a:off x="5291494" y="2599069"/>
            <a:ext cx="337800" cy="154800"/>
          </a:xfrm>
          <a:prstGeom prst="ellipse">
            <a:avLst/>
          </a:prstGeom>
          <a:noFill/>
          <a:ln cap="flat" cmpd="sng" w="214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9" name="Google Shape;79;g3a2e32049d3_0_60"/>
          <p:cNvSpPr/>
          <p:nvPr/>
        </p:nvSpPr>
        <p:spPr>
          <a:xfrm>
            <a:off x="6709125" y="2599069"/>
            <a:ext cx="337800" cy="154800"/>
          </a:xfrm>
          <a:prstGeom prst="ellipse">
            <a:avLst/>
          </a:prstGeom>
          <a:noFill/>
          <a:ln cap="flat" cmpd="sng" w="214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0" name="Google Shape;80;g3a2e32049d3_0_60"/>
          <p:cNvSpPr/>
          <p:nvPr/>
        </p:nvSpPr>
        <p:spPr>
          <a:xfrm>
            <a:off x="8126738" y="2556619"/>
            <a:ext cx="307500" cy="154800"/>
          </a:xfrm>
          <a:prstGeom prst="ellipse">
            <a:avLst/>
          </a:prstGeom>
          <a:noFill/>
          <a:ln cap="flat" cmpd="sng" w="214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/>
          <p:nvPr>
            <p:ph type="title"/>
          </p:nvPr>
        </p:nvSpPr>
        <p:spPr>
          <a:xfrm>
            <a:off x="457200" y="72253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Mobile Subsystem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1797"/>
              <a:buFont typeface="Arial"/>
              <a:buNone/>
            </a:pPr>
            <a:r>
              <a:rPr lang="en-US" sz="1977"/>
              <a:t>Serene Singh</a:t>
            </a:r>
            <a:endParaRPr sz="1977"/>
          </a:p>
        </p:txBody>
      </p:sp>
      <p:grpSp>
        <p:nvGrpSpPr>
          <p:cNvPr id="86" name="Google Shape;86;p3"/>
          <p:cNvGrpSpPr/>
          <p:nvPr/>
        </p:nvGrpSpPr>
        <p:grpSpPr>
          <a:xfrm>
            <a:off x="810050" y="1358100"/>
            <a:ext cx="2528625" cy="3705507"/>
            <a:chOff x="1118234" y="283728"/>
            <a:chExt cx="2143266" cy="4025100"/>
          </a:xfrm>
        </p:grpSpPr>
        <p:sp>
          <p:nvSpPr>
            <p:cNvPr id="87" name="Google Shape;87;p3"/>
            <p:cNvSpPr/>
            <p:nvPr/>
          </p:nvSpPr>
          <p:spPr>
            <a:xfrm>
              <a:off x="1178647" y="283728"/>
              <a:ext cx="2030400" cy="40251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anchorCtr="0" anchor="ctr" bIns="90675" lIns="90675" spcFirstLastPara="1" rIns="90675" wrap="square" tIns="9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118234" y="341749"/>
              <a:ext cx="2048100" cy="1423500"/>
            </a:xfrm>
            <a:prstGeom prst="rect">
              <a:avLst/>
            </a:prstGeom>
            <a:solidFill>
              <a:srgbClr val="FFFFFF"/>
            </a:solidFill>
            <a:ln cap="flat" cmpd="sng" w="189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0675" lIns="90675" spcFirstLastPara="1" rIns="90675" wrap="square" tIns="9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225999" y="1167844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0675" lIns="90675" spcFirstLastPara="1" rIns="90675" wrap="square" tIns="9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91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Design a user friendly cross-platform app for AWG</a:t>
              </a:r>
              <a:endParaRPr i="1" sz="109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218214" y="424055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0675" lIns="90675" spcFirstLastPara="1" rIns="90675" wrap="square" tIns="9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967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Design</a:t>
              </a:r>
              <a:endParaRPr sz="3967">
                <a:solidFill>
                  <a:srgbClr val="99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5400000">
              <a:off x="1947731" y="1820733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0675" lIns="90675" spcFirstLastPara="1" rIns="90675" wrap="square" tIns="9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118300" y="2061647"/>
              <a:ext cx="2143200" cy="21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0675" lIns="90675" spcFirstLastPara="1" rIns="90675" wrap="square" tIns="90675">
              <a:noAutofit/>
            </a:bodyPr>
            <a:lstStyle/>
            <a:p>
              <a:pPr indent="-289737" lvl="0" marL="4535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92"/>
                <a:buFont typeface="Roboto"/>
                <a:buChar char="●"/>
              </a:pPr>
              <a:r>
                <a:rPr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Established</a:t>
              </a:r>
              <a:r>
                <a:rPr b="1"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BLE Connection </a:t>
              </a:r>
              <a:r>
                <a:rPr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with MCU</a:t>
              </a:r>
              <a:endParaRPr sz="9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35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9737" lvl="0" marL="4535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92"/>
                <a:buFont typeface="Roboto"/>
                <a:buChar char="●"/>
              </a:pPr>
              <a:r>
                <a:rPr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Developed </a:t>
              </a:r>
              <a:r>
                <a:rPr b="1"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Front-End UI </a:t>
              </a:r>
              <a:endParaRPr b="1" sz="9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9735" lvl="1" marL="906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92"/>
                <a:buFont typeface="Roboto"/>
                <a:buChar char="○"/>
              </a:pPr>
              <a:r>
                <a:rPr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Preset, Drawable, and </a:t>
              </a:r>
              <a:r>
                <a:rPr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Arbitrary</a:t>
              </a:r>
              <a:r>
                <a:rPr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adjustable  screen</a:t>
              </a:r>
              <a:r>
                <a:rPr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 with local waveform simulation</a:t>
              </a:r>
              <a:endParaRPr sz="9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906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9737" lvl="0" marL="4535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92"/>
                <a:buFont typeface="Roboto"/>
                <a:buChar char="●"/>
              </a:pPr>
              <a:r>
                <a:rPr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Included waveform </a:t>
              </a:r>
              <a:r>
                <a:rPr b="1"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editing</a:t>
              </a:r>
              <a:r>
                <a:rPr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b="1"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uploading</a:t>
              </a:r>
              <a:r>
                <a:rPr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, and </a:t>
              </a:r>
              <a:r>
                <a:rPr b="1"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downloading</a:t>
              </a:r>
              <a:endParaRPr sz="79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3" name="Google Shape;93;p3"/>
          <p:cNvGrpSpPr/>
          <p:nvPr/>
        </p:nvGrpSpPr>
        <p:grpSpPr>
          <a:xfrm>
            <a:off x="3338622" y="1358100"/>
            <a:ext cx="2466745" cy="3705448"/>
            <a:chOff x="1118234" y="283725"/>
            <a:chExt cx="2090816" cy="4076400"/>
          </a:xfrm>
        </p:grpSpPr>
        <p:sp>
          <p:nvSpPr>
            <p:cNvPr id="94" name="Google Shape;94;p3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anchorCtr="0" anchor="ctr" bIns="90675" lIns="90675" spcFirstLastPara="1" rIns="90675" wrap="square" tIns="9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18234" y="341749"/>
              <a:ext cx="2048100" cy="1423500"/>
            </a:xfrm>
            <a:prstGeom prst="rect">
              <a:avLst/>
            </a:prstGeom>
            <a:solidFill>
              <a:srgbClr val="FFFFFF"/>
            </a:solidFill>
            <a:ln cap="flat" cmpd="sng" w="189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0675" lIns="90675" spcFirstLastPara="1" rIns="90675" wrap="square" tIns="9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256140" y="1076958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0675" lIns="90675" spcFirstLastPara="1" rIns="90675" wrap="square" tIns="9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91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Successfully Test BLE connection stability and packet transfer</a:t>
              </a:r>
              <a:endParaRPr i="1" sz="109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247476" y="429073"/>
              <a:ext cx="11976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0675" lIns="90675" spcFirstLastPara="1" rIns="90675" wrap="square" tIns="9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967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Test</a:t>
              </a:r>
              <a:endParaRPr sz="3967">
                <a:solidFill>
                  <a:srgbClr val="99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 rot="5400000">
              <a:off x="1947731" y="1820733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0675" lIns="90675" spcFirstLastPara="1" rIns="90675" wrap="square" tIns="9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118300" y="2036229"/>
              <a:ext cx="2030400" cy="222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0675" lIns="90675" spcFirstLastPara="1" rIns="90675" wrap="square" tIns="90675">
              <a:noAutofit/>
            </a:bodyPr>
            <a:lstStyle/>
            <a:p>
              <a:pPr indent="-289737" lvl="0" marL="4535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92"/>
                <a:buFont typeface="Roboto"/>
                <a:buChar char="●"/>
              </a:pPr>
              <a:r>
                <a:rPr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Verified </a:t>
              </a:r>
              <a:r>
                <a:rPr b="1"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standard waveform parameters send to MCU </a:t>
              </a:r>
              <a:r>
                <a:rPr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accurately</a:t>
              </a:r>
              <a:endParaRPr sz="9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35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9737" lvl="0" marL="4535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92"/>
                <a:buFont typeface="Roboto"/>
                <a:buChar char="●"/>
              </a:pPr>
              <a:r>
                <a:rPr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Verified </a:t>
              </a:r>
              <a:r>
                <a:rPr b="1"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arbitrary waveform </a:t>
              </a:r>
              <a:r>
                <a:rPr b="1"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packets</a:t>
              </a:r>
              <a:r>
                <a:rPr b="1"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send to MCU </a:t>
              </a:r>
              <a:r>
                <a:rPr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accurately</a:t>
              </a:r>
              <a:endParaRPr sz="9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35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9737" lvl="0" marL="4535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92"/>
                <a:buFont typeface="Roboto"/>
                <a:buChar char="●"/>
              </a:pPr>
              <a:r>
                <a:rPr b="1"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Stress </a:t>
              </a:r>
              <a:r>
                <a:rPr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and </a:t>
              </a:r>
              <a:r>
                <a:rPr b="1"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Repeatability </a:t>
              </a:r>
              <a:r>
                <a:rPr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Testing </a:t>
              </a:r>
              <a:r>
                <a:rPr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ensured consistent results</a:t>
              </a:r>
              <a:endParaRPr sz="9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0" name="Google Shape;100;p3"/>
          <p:cNvGrpSpPr/>
          <p:nvPr/>
        </p:nvGrpSpPr>
        <p:grpSpPr>
          <a:xfrm>
            <a:off x="5867222" y="1358100"/>
            <a:ext cx="2466745" cy="3705448"/>
            <a:chOff x="1118234" y="283725"/>
            <a:chExt cx="2090816" cy="4076400"/>
          </a:xfrm>
        </p:grpSpPr>
        <p:sp>
          <p:nvSpPr>
            <p:cNvPr id="101" name="Google Shape;101;p3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anchorCtr="0" anchor="ctr" bIns="90675" lIns="90675" spcFirstLastPara="1" rIns="90675" wrap="square" tIns="9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118234" y="341749"/>
              <a:ext cx="2048100" cy="1423500"/>
            </a:xfrm>
            <a:prstGeom prst="rect">
              <a:avLst/>
            </a:prstGeom>
            <a:solidFill>
              <a:srgbClr val="FFFFFF"/>
            </a:solidFill>
            <a:ln cap="flat" cmpd="sng" w="189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0675" lIns="90675" spcFirstLastPara="1" rIns="90675" wrap="square" tIns="9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210592" y="1072709"/>
              <a:ext cx="18657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0675" lIns="90675" spcFirstLastPara="1" rIns="90675" wrap="square" tIns="9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90">
                  <a:latin typeface="Roboto Medium"/>
                  <a:ea typeface="Roboto Medium"/>
                  <a:cs typeface="Roboto Medium"/>
                  <a:sym typeface="Roboto Medium"/>
                </a:rPr>
                <a:t>Quantitatively verify successful tests</a:t>
              </a:r>
              <a:r>
                <a:rPr i="1" lang="en-US" sz="1190">
                  <a:latin typeface="Roboto Medium"/>
                  <a:ea typeface="Roboto Medium"/>
                  <a:cs typeface="Roboto Medium"/>
                  <a:sym typeface="Roboto Medium"/>
                </a:rPr>
                <a:t> </a:t>
              </a:r>
              <a:endParaRPr i="1" sz="119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217508" y="40314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0675" lIns="90675" spcFirstLastPara="1" rIns="90675" wrap="square" tIns="9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967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Validate</a:t>
              </a:r>
              <a:endParaRPr sz="3967">
                <a:solidFill>
                  <a:srgbClr val="99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 rot="5400000">
              <a:off x="1947731" y="1820733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0675" lIns="90675" spcFirstLastPara="1" rIns="90675" wrap="square" tIns="9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118289" y="2053163"/>
              <a:ext cx="2030400" cy="220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0675" lIns="90675" spcFirstLastPara="1" rIns="90675" wrap="square" tIns="90675">
              <a:noAutofit/>
            </a:bodyPr>
            <a:lstStyle/>
            <a:p>
              <a:pPr indent="-289737" lvl="0" marL="4535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92"/>
                <a:buFont typeface="Roboto"/>
                <a:buChar char="●"/>
              </a:pPr>
              <a:r>
                <a:rPr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 → MCU </a:t>
              </a:r>
              <a:r>
                <a:rPr b="1"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Communication connection strong and consistent </a:t>
              </a:r>
              <a:r>
                <a:rPr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within operational range</a:t>
              </a:r>
              <a:endParaRPr b="1" sz="9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35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9737" lvl="0" marL="4535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92"/>
                <a:buFont typeface="Roboto"/>
                <a:buChar char="●"/>
              </a:pPr>
              <a:r>
                <a:rPr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Ability to </a:t>
              </a:r>
              <a:r>
                <a:rPr b="1"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send numeric values, preset parameters, and </a:t>
              </a:r>
              <a:r>
                <a:rPr b="1"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Arbitrary</a:t>
              </a:r>
              <a:r>
                <a:rPr b="1"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waveform packages</a:t>
              </a:r>
              <a:endParaRPr b="1" sz="9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35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9737" lvl="0" marL="4535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92"/>
                <a:buFont typeface="Roboto"/>
                <a:buChar char="●"/>
              </a:pPr>
              <a:r>
                <a:rPr b="1"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Logging and Response </a:t>
              </a:r>
              <a:r>
                <a:rPr lang="en-US" sz="99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confirmation from MSU</a:t>
              </a:r>
              <a:endParaRPr sz="9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58f18e6b5_0_6"/>
          <p:cNvSpPr txBox="1"/>
          <p:nvPr>
            <p:ph type="title"/>
          </p:nvPr>
        </p:nvSpPr>
        <p:spPr>
          <a:xfrm>
            <a:off x="330450" y="842625"/>
            <a:ext cx="8483100" cy="452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Verifying Standard/</a:t>
            </a:r>
            <a:r>
              <a:rPr lang="en-US"/>
              <a:t>Arbitrary</a:t>
            </a:r>
            <a:r>
              <a:rPr lang="en-US"/>
              <a:t> Parameters</a:t>
            </a:r>
            <a:endParaRPr/>
          </a:p>
        </p:txBody>
      </p:sp>
      <p:sp>
        <p:nvSpPr>
          <p:cNvPr id="112" name="Google Shape;112;g3a58f18e6b5_0_6"/>
          <p:cNvSpPr txBox="1"/>
          <p:nvPr>
            <p:ph idx="12" type="sldNum"/>
          </p:nvPr>
        </p:nvSpPr>
        <p:spPr>
          <a:xfrm>
            <a:off x="7457525" y="4850697"/>
            <a:ext cx="1600200" cy="20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g3a58f18e6b5_0_6"/>
          <p:cNvSpPr txBox="1"/>
          <p:nvPr/>
        </p:nvSpPr>
        <p:spPr>
          <a:xfrm>
            <a:off x="660003" y="1579931"/>
            <a:ext cx="3235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All Tests</a:t>
            </a:r>
            <a:r>
              <a:rPr b="1" lang="en-US" sz="2000">
                <a:solidFill>
                  <a:schemeClr val="dk1"/>
                </a:solidFill>
              </a:rPr>
              <a:t> </a:t>
            </a:r>
            <a:r>
              <a:rPr b="1" lang="en-US" sz="2000">
                <a:solidFill>
                  <a:srgbClr val="38761D"/>
                </a:solidFill>
              </a:rPr>
              <a:t>Passed! 44/44</a:t>
            </a:r>
            <a:endParaRPr b="1" sz="2000">
              <a:solidFill>
                <a:srgbClr val="38761D"/>
              </a:solidFill>
            </a:endParaRPr>
          </a:p>
        </p:txBody>
      </p:sp>
      <p:sp>
        <p:nvSpPr>
          <p:cNvPr id="114" name="Google Shape;114;g3a58f18e6b5_0_6"/>
          <p:cNvSpPr txBox="1"/>
          <p:nvPr/>
        </p:nvSpPr>
        <p:spPr>
          <a:xfrm>
            <a:off x="4529513" y="1482250"/>
            <a:ext cx="42507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Some Tests </a:t>
            </a:r>
            <a:r>
              <a:rPr b="1" lang="en-US" sz="2000">
                <a:solidFill>
                  <a:srgbClr val="980000"/>
                </a:solidFill>
              </a:rPr>
              <a:t>Failed! 34/38</a:t>
            </a:r>
            <a:endParaRPr b="1" sz="2000">
              <a:solidFill>
                <a:srgbClr val="980000"/>
              </a:solidFill>
            </a:endParaRPr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User Input Boundaries Need to be Implemented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115" name="Google Shape;115;g3a58f18e6b5_0_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525" y="2447300"/>
            <a:ext cx="4250703" cy="2628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" name="Google Shape;116;g3a58f18e6b5_0_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50" y="2447305"/>
            <a:ext cx="4250700" cy="262835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2e32049d3_0_16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Arbitrary</a:t>
            </a:r>
            <a:r>
              <a:rPr lang="en-US"/>
              <a:t> Waveform Rebuilt</a:t>
            </a:r>
            <a:endParaRPr/>
          </a:p>
        </p:txBody>
      </p:sp>
      <p:pic>
        <p:nvPicPr>
          <p:cNvPr id="122" name="Google Shape;122;g3a2e32049d3_0_16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150" y="1779675"/>
            <a:ext cx="4073376" cy="251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g3a2e32049d3_0_169"/>
          <p:cNvPicPr preferRelativeResize="0"/>
          <p:nvPr/>
        </p:nvPicPr>
        <p:blipFill rotWithShape="1">
          <a:blip r:embed="rId4">
            <a:alphaModFix/>
          </a:blip>
          <a:srcRect b="15291" l="0" r="0" t="23880"/>
          <a:stretch/>
        </p:blipFill>
        <p:spPr>
          <a:xfrm>
            <a:off x="934950" y="1430225"/>
            <a:ext cx="2440725" cy="321760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3a2e32049d3_0_169"/>
          <p:cNvSpPr txBox="1"/>
          <p:nvPr/>
        </p:nvSpPr>
        <p:spPr>
          <a:xfrm>
            <a:off x="4222150" y="1287075"/>
            <a:ext cx="430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[ARB DONE] LUT ready. cap=32768 f=1000.000 Hz, Vpp=2.000 V, offset=0.000 V, phase=0.000 deg, ch=A | min=-14297 max=32766</a:t>
            </a:r>
            <a:endParaRPr sz="1000"/>
          </a:p>
        </p:txBody>
      </p:sp>
      <p:sp>
        <p:nvSpPr>
          <p:cNvPr id="125" name="Google Shape;125;g3a2e32049d3_0_169"/>
          <p:cNvSpPr txBox="1"/>
          <p:nvPr/>
        </p:nvSpPr>
        <p:spPr>
          <a:xfrm>
            <a:off x="4174919" y="4391425"/>
            <a:ext cx="430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Rebuilt Waveform from ESP32 </a:t>
            </a:r>
            <a:endParaRPr sz="1200"/>
          </a:p>
        </p:txBody>
      </p:sp>
      <p:sp>
        <p:nvSpPr>
          <p:cNvPr id="126" name="Google Shape;126;g3a2e32049d3_0_169"/>
          <p:cNvSpPr txBox="1"/>
          <p:nvPr/>
        </p:nvSpPr>
        <p:spPr>
          <a:xfrm>
            <a:off x="895590" y="4688475"/>
            <a:ext cx="430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User Drawn + </a:t>
            </a:r>
            <a:r>
              <a:rPr lang="en-US" sz="1200"/>
              <a:t>Edited</a:t>
            </a:r>
            <a:r>
              <a:rPr lang="en-US" sz="1200"/>
              <a:t> Waveform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58f18e6b5_0_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Remaining Tasks</a:t>
            </a:r>
            <a:endParaRPr/>
          </a:p>
        </p:txBody>
      </p:sp>
      <p:sp>
        <p:nvSpPr>
          <p:cNvPr id="132" name="Google Shape;132;g3a58f18e6b5_0_0"/>
          <p:cNvSpPr txBox="1"/>
          <p:nvPr>
            <p:ph idx="1" type="body"/>
          </p:nvPr>
        </p:nvSpPr>
        <p:spPr>
          <a:xfrm>
            <a:off x="457200" y="1536950"/>
            <a:ext cx="5705100" cy="3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Remaining in 403:</a:t>
            </a:r>
            <a:endParaRPr b="1"/>
          </a:p>
          <a:p>
            <a:pPr indent="-386080" lvl="0" marL="342900" rtl="0" algn="l">
              <a:spcBef>
                <a:spcPts val="64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Add User Input Boundaries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/>
              <a:t>To Complete in 404</a:t>
            </a:r>
            <a:endParaRPr b="1"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Fully Integrate with MCU Subsystem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Finalize Enclosure</a:t>
            </a:r>
            <a:endParaRPr/>
          </a:p>
          <a:p>
            <a:pPr indent="-260032" lvl="1" marL="742950" rtl="0" algn="l">
              <a:spcBef>
                <a:spcPts val="64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CAD Design</a:t>
            </a:r>
            <a:endParaRPr/>
          </a:p>
          <a:p>
            <a:pPr indent="-260032" lvl="1" marL="742950" rtl="0" algn="l">
              <a:spcBef>
                <a:spcPts val="64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Print</a:t>
            </a:r>
            <a:endParaRPr/>
          </a:p>
          <a:p>
            <a:pPr indent="-260032" lvl="1" marL="742950" rtl="0" algn="l">
              <a:spcBef>
                <a:spcPts val="64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Assemble</a:t>
            </a:r>
            <a:endParaRPr/>
          </a:p>
        </p:txBody>
      </p:sp>
      <p:pic>
        <p:nvPicPr>
          <p:cNvPr id="133" name="Google Shape;133;g3a58f18e6b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375" y="879925"/>
            <a:ext cx="2398575" cy="4134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90e4e5616c_0_0"/>
          <p:cNvSpPr txBox="1"/>
          <p:nvPr>
            <p:ph type="title"/>
          </p:nvPr>
        </p:nvSpPr>
        <p:spPr>
          <a:xfrm>
            <a:off x="457200" y="72253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MCU</a:t>
            </a:r>
            <a:r>
              <a:rPr lang="en-US"/>
              <a:t> Subsystem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1797"/>
              <a:buFont typeface="Arial"/>
              <a:buNone/>
            </a:pPr>
            <a:r>
              <a:rPr lang="en-US" sz="1977"/>
              <a:t>Joe Knipper</a:t>
            </a:r>
            <a:endParaRPr sz="1977"/>
          </a:p>
        </p:txBody>
      </p:sp>
      <p:grpSp>
        <p:nvGrpSpPr>
          <p:cNvPr id="139" name="Google Shape;139;g390e4e5616c_0_0"/>
          <p:cNvGrpSpPr/>
          <p:nvPr/>
        </p:nvGrpSpPr>
        <p:grpSpPr>
          <a:xfrm>
            <a:off x="770200" y="1389575"/>
            <a:ext cx="2495991" cy="3711155"/>
            <a:chOff x="1110520" y="283725"/>
            <a:chExt cx="2098530" cy="4076400"/>
          </a:xfrm>
        </p:grpSpPr>
        <p:sp>
          <p:nvSpPr>
            <p:cNvPr id="140" name="Google Shape;140;g390e4e5616c_0_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g390e4e5616c_0_0"/>
            <p:cNvSpPr/>
            <p:nvPr/>
          </p:nvSpPr>
          <p:spPr>
            <a:xfrm>
              <a:off x="1118234" y="341749"/>
              <a:ext cx="2048100" cy="1423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g390e4e5616c_0_0"/>
            <p:cNvSpPr/>
            <p:nvPr/>
          </p:nvSpPr>
          <p:spPr>
            <a:xfrm>
              <a:off x="1218222" y="1099056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Design a </a:t>
              </a:r>
              <a:r>
                <a:rPr i="1" lang="en-US" sz="11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reliable embedded control subsystem for the AWG</a:t>
              </a:r>
              <a:endParaRPr i="1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43" name="Google Shape;143;g390e4e5616c_0_0"/>
            <p:cNvSpPr/>
            <p:nvPr/>
          </p:nvSpPr>
          <p:spPr>
            <a:xfrm>
              <a:off x="1218214" y="424055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Design</a:t>
              </a:r>
              <a:endParaRPr sz="4000">
                <a:solidFill>
                  <a:srgbClr val="99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4" name="Google Shape;144;g390e4e5616c_0_0"/>
            <p:cNvSpPr/>
            <p:nvPr/>
          </p:nvSpPr>
          <p:spPr>
            <a:xfrm rot="5400000">
              <a:off x="1947731" y="1820733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g390e4e5616c_0_0"/>
            <p:cNvSpPr/>
            <p:nvPr/>
          </p:nvSpPr>
          <p:spPr>
            <a:xfrm>
              <a:off x="1110520" y="2043503"/>
              <a:ext cx="2030400" cy="21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Designed a custom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ESP32-S3 MCU PCB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Implemented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BLE firmware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for receiving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waveform parameters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Developed firmware to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generate 64k-sample LUT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 and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stream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them to the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FPGA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over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SPI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" name="Google Shape;146;g390e4e5616c_0_0"/>
          <p:cNvGrpSpPr/>
          <p:nvPr/>
        </p:nvGrpSpPr>
        <p:grpSpPr>
          <a:xfrm>
            <a:off x="3328588" y="1389575"/>
            <a:ext cx="2486816" cy="3711155"/>
            <a:chOff x="1118234" y="283725"/>
            <a:chExt cx="2090816" cy="4076400"/>
          </a:xfrm>
        </p:grpSpPr>
        <p:sp>
          <p:nvSpPr>
            <p:cNvPr id="147" name="Google Shape;147;g390e4e5616c_0_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g390e4e5616c_0_0"/>
            <p:cNvSpPr/>
            <p:nvPr/>
          </p:nvSpPr>
          <p:spPr>
            <a:xfrm>
              <a:off x="1118234" y="341749"/>
              <a:ext cx="2048100" cy="1423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g390e4e5616c_0_0"/>
            <p:cNvSpPr/>
            <p:nvPr/>
          </p:nvSpPr>
          <p:spPr>
            <a:xfrm>
              <a:off x="1256140" y="1093913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Successfully Test BLE connection, LUT generation, and SPI stream</a:t>
              </a:r>
              <a:endParaRPr i="1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50" name="Google Shape;150;g390e4e5616c_0_0"/>
            <p:cNvSpPr/>
            <p:nvPr/>
          </p:nvSpPr>
          <p:spPr>
            <a:xfrm>
              <a:off x="1247476" y="429073"/>
              <a:ext cx="11976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Test</a:t>
              </a:r>
              <a:endParaRPr sz="4000">
                <a:solidFill>
                  <a:srgbClr val="99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" name="Google Shape;151;g390e4e5616c_0_0"/>
            <p:cNvSpPr/>
            <p:nvPr/>
          </p:nvSpPr>
          <p:spPr>
            <a:xfrm rot="5400000">
              <a:off x="1947731" y="1820733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g390e4e5616c_0_0"/>
            <p:cNvSpPr/>
            <p:nvPr/>
          </p:nvSpPr>
          <p:spPr>
            <a:xfrm>
              <a:off x="1148438" y="2047265"/>
              <a:ext cx="2030400" cy="21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Verified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BLE connection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is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stable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and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robust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Verified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64k LUT generation 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is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accurate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Verified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SPI stream 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is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accurate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" name="Google Shape;153;g390e4e5616c_0_0"/>
          <p:cNvGrpSpPr/>
          <p:nvPr/>
        </p:nvGrpSpPr>
        <p:grpSpPr>
          <a:xfrm>
            <a:off x="5877800" y="1389575"/>
            <a:ext cx="2486816" cy="3711155"/>
            <a:chOff x="1118234" y="283725"/>
            <a:chExt cx="2090816" cy="4076400"/>
          </a:xfrm>
        </p:grpSpPr>
        <p:sp>
          <p:nvSpPr>
            <p:cNvPr id="154" name="Google Shape;154;g390e4e5616c_0_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g390e4e5616c_0_0"/>
            <p:cNvSpPr/>
            <p:nvPr/>
          </p:nvSpPr>
          <p:spPr>
            <a:xfrm>
              <a:off x="1118234" y="341749"/>
              <a:ext cx="2048100" cy="1423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g390e4e5616c_0_0"/>
            <p:cNvSpPr/>
            <p:nvPr/>
          </p:nvSpPr>
          <p:spPr>
            <a:xfrm>
              <a:off x="1210598" y="1072695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2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Quantitatively verify successful tests </a:t>
              </a:r>
              <a:endParaRPr i="1"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57" name="Google Shape;157;g390e4e5616c_0_0"/>
            <p:cNvSpPr/>
            <p:nvPr/>
          </p:nvSpPr>
          <p:spPr>
            <a:xfrm>
              <a:off x="1217508" y="438301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Validate</a:t>
              </a:r>
              <a:endParaRPr sz="4000">
                <a:solidFill>
                  <a:srgbClr val="99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" name="Google Shape;158;g390e4e5616c_0_0"/>
            <p:cNvSpPr/>
            <p:nvPr/>
          </p:nvSpPr>
          <p:spPr>
            <a:xfrm rot="5400000">
              <a:off x="1947731" y="1820733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g390e4e5616c_0_0"/>
            <p:cNvSpPr/>
            <p:nvPr/>
          </p:nvSpPr>
          <p:spPr>
            <a:xfrm>
              <a:off x="1118234" y="2043036"/>
              <a:ext cx="2030400" cy="21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MCU PCB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BLE stable 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3+ hours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64K LUT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waveform recreation 100% accurate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SPI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stream 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validated using </a:t>
              </a:r>
              <a:r>
                <a:rPr b="1"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known parameters. 99.9% accurate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0e4e5616c_0_2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MCU Design Accomplishments</a:t>
            </a:r>
            <a:endParaRPr/>
          </a:p>
        </p:txBody>
      </p:sp>
      <p:sp>
        <p:nvSpPr>
          <p:cNvPr id="165" name="Google Shape;165;g390e4e5616c_0_29"/>
          <p:cNvSpPr txBox="1"/>
          <p:nvPr>
            <p:ph idx="1" type="body"/>
          </p:nvPr>
        </p:nvSpPr>
        <p:spPr>
          <a:xfrm>
            <a:off x="457200" y="1536953"/>
            <a:ext cx="8229600" cy="3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814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t/>
            </a:r>
            <a:endParaRPr/>
          </a:p>
        </p:txBody>
      </p:sp>
      <p:pic>
        <p:nvPicPr>
          <p:cNvPr id="166" name="Google Shape;166;g390e4e5616c_0_29" title="waveform_cod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764" y="1341100"/>
            <a:ext cx="4697035" cy="36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